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7" d="100"/>
          <a:sy n="87" d="100"/>
        </p:scale>
        <p:origin x="18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
          <p:cNvSpPr>
            <a:spLocks noGrp="1"/>
          </p:cNvSpPr>
          <p:nvPr>
            <p:ph type="pic" idx="14"/>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901700" y="-127000"/>
            <a:ext cx="14211300" cy="9997255"/>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
          <p:cNvSpPr>
            <a:spLocks noGrp="1"/>
          </p:cNvSpPr>
          <p:nvPr>
            <p:ph type="pic" sz="half" idx="14"/>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13"/>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13"/>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14"/>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15"/>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cation.com/activity/article/Observe_Greenhouse_Effect/" TargetMode="External"/><Relationship Id="rId2" Type="http://schemas.openxmlformats.org/officeDocument/2006/relationships/image" Target="../media/image13.t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nsideclimatenews.org/content/Exxon-The-Road-Not-Taken"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History"/>
          <p:cNvSpPr txBox="1">
            <a:spLocks noGrp="1"/>
          </p:cNvSpPr>
          <p:nvPr>
            <p:ph type="title"/>
          </p:nvPr>
        </p:nvSpPr>
        <p:spPr>
          <a:xfrm>
            <a:off x="508000" y="6680200"/>
            <a:ext cx="5068342" cy="2413000"/>
          </a:xfrm>
          <a:prstGeom prst="rect">
            <a:avLst/>
          </a:prstGeom>
        </p:spPr>
        <p:txBody>
          <a:bodyPr/>
          <a:lstStyle/>
          <a:p>
            <a:r>
              <a:rPr dirty="0"/>
              <a:t>History</a:t>
            </a:r>
          </a:p>
        </p:txBody>
      </p:sp>
      <p:sp>
        <p:nvSpPr>
          <p:cNvPr id="138" name="First this,…"/>
          <p:cNvSpPr txBox="1">
            <a:spLocks noGrp="1"/>
          </p:cNvSpPr>
          <p:nvPr>
            <p:ph type="body" sz="quarter" idx="1"/>
          </p:nvPr>
        </p:nvSpPr>
        <p:spPr>
          <a:prstGeom prst="rect">
            <a:avLst/>
          </a:prstGeom>
        </p:spPr>
        <p:txBody>
          <a:bodyPr/>
          <a:lstStyle/>
          <a:p>
            <a:r>
              <a:rPr lang="en-US" dirty="0"/>
              <a:t>How long have we known about the global warming?</a:t>
            </a:r>
            <a:endParaRPr dirty="0"/>
          </a:p>
        </p:txBody>
      </p:sp>
      <p:grpSp>
        <p:nvGrpSpPr>
          <p:cNvPr id="141" name="Image Gallery"/>
          <p:cNvGrpSpPr/>
          <p:nvPr/>
        </p:nvGrpSpPr>
        <p:grpSpPr>
          <a:xfrm>
            <a:off x="596900" y="635000"/>
            <a:ext cx="11811000" cy="5283200"/>
            <a:chOff x="0" y="0"/>
            <a:chExt cx="11811000" cy="5283200"/>
          </a:xfrm>
        </p:grpSpPr>
        <p:pic>
          <p:nvPicPr>
            <p:cNvPr id="139" name="0.cutepolarbears.jpg" descr="0.cutepolarbears.jpg"/>
            <p:cNvPicPr>
              <a:picLocks noChangeAspect="1"/>
            </p:cNvPicPr>
            <p:nvPr/>
          </p:nvPicPr>
          <p:blipFill>
            <a:blip r:embed="rId2">
              <a:extLst/>
            </a:blip>
            <a:srcRect t="15000" b="15000"/>
            <a:stretch>
              <a:fillRect/>
            </a:stretch>
          </p:blipFill>
          <p:spPr>
            <a:xfrm>
              <a:off x="0" y="0"/>
              <a:ext cx="11811000" cy="4724400"/>
            </a:xfrm>
            <a:prstGeom prst="rect">
              <a:avLst/>
            </a:prstGeom>
            <a:ln w="12700" cap="flat">
              <a:noFill/>
              <a:miter lim="400000"/>
            </a:ln>
            <a:effectLst/>
          </p:spPr>
        </p:pic>
        <p:sp>
          <p:nvSpPr>
            <p:cNvPr id="140" name="The caption"/>
            <p:cNvSpPr/>
            <p:nvPr/>
          </p:nvSpPr>
          <p:spPr>
            <a:xfrm>
              <a:off x="0" y="4800600"/>
              <a:ext cx="11811000" cy="4826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r>
                <a:rPr lang="en-US" dirty="0"/>
                <a:t>Polar bears are an often-used image for the victims of climate change.  But they may encourage people who live far from the poles to think that “it won’t affect me”.</a:t>
              </a:r>
              <a:endParaRPr dirty="0"/>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Her paper was read (1856) at the AAAS meeting by … Joseph Henry.…"/>
          <p:cNvSpPr txBox="1">
            <a:spLocks noGrp="1"/>
          </p:cNvSpPr>
          <p:nvPr>
            <p:ph type="body" idx="1"/>
          </p:nvPr>
        </p:nvSpPr>
        <p:spPr>
          <a:xfrm>
            <a:off x="406400" y="1530151"/>
            <a:ext cx="8641110" cy="7979371"/>
          </a:xfrm>
          <a:prstGeom prst="rect">
            <a:avLst/>
          </a:prstGeom>
        </p:spPr>
        <p:txBody>
          <a:bodyPr/>
          <a:lstStyle/>
          <a:p>
            <a:endParaRPr/>
          </a:p>
          <a:p>
            <a:r>
              <a:t>Her paper was read (1856) at the AAAS meeting by … Joseph Henry.</a:t>
            </a:r>
          </a:p>
          <a:p>
            <a:r>
              <a:rPr b="1"/>
              <a:t>Experiment:</a:t>
            </a:r>
            <a:r>
              <a:t> thermometers in glass jars. The sun’s heating effect was:</a:t>
            </a:r>
          </a:p>
          <a:p>
            <a:pPr lvl="1"/>
            <a:r>
              <a:t>Greater with water vapor than dry air, </a:t>
            </a:r>
          </a:p>
          <a:p>
            <a:pPr lvl="1"/>
            <a:r>
              <a:t>Highest in a jar with CO2.</a:t>
            </a:r>
            <a:br/>
            <a:endParaRPr/>
          </a:p>
        </p:txBody>
      </p:sp>
      <p:sp>
        <p:nvSpPr>
          <p:cNvPr id="184" name="&quot;Circumstances affecting the heat of the Sun's rays&quot; from the American Journal of Science (1857)."/>
          <p:cNvSpPr txBox="1"/>
          <p:nvPr/>
        </p:nvSpPr>
        <p:spPr>
          <a:xfrm>
            <a:off x="-875668" y="736600"/>
            <a:ext cx="12186445" cy="13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939800" lvl="1" indent="-469900" algn="l">
              <a:spcBef>
                <a:spcPts val="2400"/>
              </a:spcBef>
              <a:buClr>
                <a:srgbClr val="929292"/>
              </a:buClr>
              <a:buSzPct val="60000"/>
              <a:buFont typeface="Zapf Dingbats"/>
              <a:buChar char="❖"/>
              <a:defRPr sz="3600"/>
            </a:pPr>
            <a:r>
              <a:t>"Circumstances affecting the heat of the Sun's rays" from the </a:t>
            </a:r>
            <a:r>
              <a:rPr i="1"/>
              <a:t>American Journal of Science </a:t>
            </a:r>
            <a:r>
              <a:t>(1857). </a:t>
            </a:r>
          </a:p>
        </p:txBody>
      </p:sp>
      <p:grpSp>
        <p:nvGrpSpPr>
          <p:cNvPr id="187" name="Image Gallery"/>
          <p:cNvGrpSpPr/>
          <p:nvPr/>
        </p:nvGrpSpPr>
        <p:grpSpPr>
          <a:xfrm>
            <a:off x="9388425" y="2152650"/>
            <a:ext cx="3730675" cy="6103144"/>
            <a:chOff x="0" y="0"/>
            <a:chExt cx="3730674" cy="6103143"/>
          </a:xfrm>
        </p:grpSpPr>
        <p:pic>
          <p:nvPicPr>
            <p:cNvPr id="185" name="Image" descr="Image"/>
            <p:cNvPicPr>
              <a:picLocks noChangeAspect="1"/>
            </p:cNvPicPr>
            <p:nvPr/>
          </p:nvPicPr>
          <p:blipFill>
            <a:blip r:embed="rId2">
              <a:extLst/>
            </a:blip>
            <a:srcRect l="7510" r="7510"/>
            <a:stretch>
              <a:fillRect/>
            </a:stretch>
          </p:blipFill>
          <p:spPr>
            <a:xfrm>
              <a:off x="0" y="0"/>
              <a:ext cx="3730675" cy="5518944"/>
            </a:xfrm>
            <a:prstGeom prst="rect">
              <a:avLst/>
            </a:prstGeom>
            <a:ln w="12700" cap="flat">
              <a:noFill/>
              <a:miter lim="400000"/>
            </a:ln>
            <a:effectLst/>
          </p:spPr>
        </p:pic>
        <p:sp>
          <p:nvSpPr>
            <p:cNvPr id="186" name="https://www.education.com/activity/article/Observe_Greenhouse_Effect/"/>
            <p:cNvSpPr/>
            <p:nvPr/>
          </p:nvSpPr>
          <p:spPr>
            <a:xfrm>
              <a:off x="0" y="5595143"/>
              <a:ext cx="3730675" cy="508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l" defTabSz="457200">
                <a:lnSpc>
                  <a:spcPts val="2800"/>
                </a:lnSpc>
                <a:defRPr sz="1200" u="sng">
                  <a:ln w="0" cap="flat">
                    <a:solidFill>
                      <a:srgbClr val="0000EE"/>
                    </a:solidFill>
                    <a:prstDash val="solid"/>
                    <a:miter lim="400000"/>
                  </a:ln>
                  <a:noFill/>
                  <a:latin typeface="Times"/>
                  <a:ea typeface="Times"/>
                  <a:cs typeface="Times"/>
                  <a:sym typeface="Times"/>
                  <a:hlinkClick r:id="rId3"/>
                </a:defRPr>
              </a:lvl1pPr>
            </a:lstStyle>
            <a:p>
              <a:r>
                <a:rPr>
                  <a:hlinkClick r:id="rId3"/>
                </a:rPr>
                <a:t>https://www.education.com/activity/article/Observe_Greenhouse_Effect/</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carboniferous_swamp_old_book_lrg.jpg" descr="carboniferous_swamp_old_book_lrg.jpg"/>
          <p:cNvPicPr>
            <a:picLocks noChangeAspect="1"/>
          </p:cNvPicPr>
          <p:nvPr/>
        </p:nvPicPr>
        <p:blipFill>
          <a:blip r:embed="rId2">
            <a:extLst/>
          </a:blip>
          <a:stretch>
            <a:fillRect/>
          </a:stretch>
        </p:blipFill>
        <p:spPr>
          <a:xfrm>
            <a:off x="1350501" y="127809"/>
            <a:ext cx="9973598" cy="6881782"/>
          </a:xfrm>
          <a:prstGeom prst="rect">
            <a:avLst/>
          </a:prstGeom>
          <a:ln w="12700">
            <a:miter lim="400000"/>
          </a:ln>
        </p:spPr>
      </p:pic>
      <p:sp>
        <p:nvSpPr>
          <p:cNvPr id="190" name="“An atmosphere of that gas [CO2] would give to our earth a high temperature; and if as some suppose, at one period of its history the air had mixed with it a larger proportion than at present, an increased temperature... must have necessarily resulted” (Foote, 1856)."/>
          <p:cNvSpPr txBox="1"/>
          <p:nvPr/>
        </p:nvSpPr>
        <p:spPr>
          <a:xfrm>
            <a:off x="577850" y="7185660"/>
            <a:ext cx="11292285" cy="1402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10000"/>
              </a:lnSpc>
              <a:defRPr i="1"/>
            </a:pPr>
            <a:r>
              <a:t>“An atmosphere of that gas [CO</a:t>
            </a:r>
            <a:r>
              <a:rPr sz="1500"/>
              <a:t>2</a:t>
            </a:r>
            <a:r>
              <a:t>] would give to our earth a high temperature; and if as some suppose, at one period of its history the air had mixed with it a larger proportion than at present, an increased temperature... must have necessarily resulted” (Foote, 1856).</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John Tyndall"/>
          <p:cNvSpPr txBox="1">
            <a:spLocks noGrp="1"/>
          </p:cNvSpPr>
          <p:nvPr>
            <p:ph type="title"/>
          </p:nvPr>
        </p:nvSpPr>
        <p:spPr>
          <a:prstGeom prst="rect">
            <a:avLst/>
          </a:prstGeom>
        </p:spPr>
        <p:txBody>
          <a:bodyPr/>
          <a:lstStyle/>
          <a:p>
            <a:r>
              <a:t>John Tyndall</a:t>
            </a:r>
          </a:p>
        </p:txBody>
      </p:sp>
      <p:sp>
        <p:nvSpPr>
          <p:cNvPr id="193" name="By 1859 his laboratory work had identified two common atmospheric gases, carbon-dioxide and water (vapor) which trapped &quot;heat rays&quot;, (infrared light)radiation.…"/>
          <p:cNvSpPr txBox="1">
            <a:spLocks noGrp="1"/>
          </p:cNvSpPr>
          <p:nvPr>
            <p:ph type="body" idx="1"/>
          </p:nvPr>
        </p:nvSpPr>
        <p:spPr>
          <a:xfrm>
            <a:off x="508000" y="2628900"/>
            <a:ext cx="9374932" cy="6096000"/>
          </a:xfrm>
          <a:prstGeom prst="rect">
            <a:avLst/>
          </a:prstGeom>
        </p:spPr>
        <p:txBody>
          <a:bodyPr/>
          <a:lstStyle/>
          <a:p>
            <a:r>
              <a:t>By 1859 his laboratory work had identified two common atmospheric gases, carbon-dioxide and water (vapor) which trapped "heat rays", (infrared light)radiation.</a:t>
            </a:r>
          </a:p>
          <a:p>
            <a:r>
              <a:t>He wondered if changes in Earth's </a:t>
            </a:r>
            <a:r>
              <a:rPr b="1"/>
              <a:t>atmosphere</a:t>
            </a:r>
            <a:r>
              <a:t> could play a role in such a massive change of Earth's climate as the Ice Age(s).</a:t>
            </a:r>
          </a:p>
        </p:txBody>
      </p:sp>
      <p:pic>
        <p:nvPicPr>
          <p:cNvPr id="194" name="2.2b.Tyndall.jpg" descr="2.2b.Tyndall.jpg"/>
          <p:cNvPicPr>
            <a:picLocks noChangeAspect="1"/>
          </p:cNvPicPr>
          <p:nvPr/>
        </p:nvPicPr>
        <p:blipFill>
          <a:blip r:embed="rId2">
            <a:extLst/>
          </a:blip>
          <a:stretch>
            <a:fillRect/>
          </a:stretch>
        </p:blipFill>
        <p:spPr>
          <a:xfrm>
            <a:off x="10172700" y="-6350"/>
            <a:ext cx="2844800" cy="45847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Greenhouse Gases"/>
          <p:cNvSpPr txBox="1">
            <a:spLocks noGrp="1"/>
          </p:cNvSpPr>
          <p:nvPr>
            <p:ph type="title"/>
          </p:nvPr>
        </p:nvSpPr>
        <p:spPr>
          <a:prstGeom prst="rect">
            <a:avLst/>
          </a:prstGeom>
        </p:spPr>
        <p:txBody>
          <a:bodyPr/>
          <a:lstStyle/>
          <a:p>
            <a:r>
              <a:t>Greenhouse Gases</a:t>
            </a:r>
          </a:p>
        </p:txBody>
      </p:sp>
      <p:sp>
        <p:nvSpPr>
          <p:cNvPr id="197" name="GHGs, for short, are gases which absorb infrared radiation (also called IR or heat radiation). They act like an &quot;insulating blanket&quot; on Earth, keeping energy trapped in Earth's atmosphere, that would otherwise escape to outer space.…"/>
          <p:cNvSpPr txBox="1">
            <a:spLocks noGrp="1"/>
          </p:cNvSpPr>
          <p:nvPr>
            <p:ph type="body" idx="1"/>
          </p:nvPr>
        </p:nvSpPr>
        <p:spPr>
          <a:prstGeom prst="rect">
            <a:avLst/>
          </a:prstGeom>
        </p:spPr>
        <p:txBody>
          <a:bodyPr/>
          <a:lstStyle/>
          <a:p>
            <a:pPr marL="437006" indent="-437006" defTabSz="543305">
              <a:spcBef>
                <a:spcPts val="2200"/>
              </a:spcBef>
              <a:defRPr sz="3348"/>
            </a:pPr>
            <a:r>
              <a:t>GHGs, for short, are gases which absorb infrared radiation (also called IR or heat radiation). They act like an "insulating blanket" on Earth, keeping energy trapped in Earth's atmosphere, that would otherwise escape to outer space. </a:t>
            </a:r>
          </a:p>
          <a:p>
            <a:pPr marL="437006" indent="-437006" defTabSz="543305">
              <a:spcBef>
                <a:spcPts val="2200"/>
              </a:spcBef>
              <a:defRPr sz="3348"/>
            </a:pPr>
            <a:r>
              <a:t>The GHGs which have the most influence on Earth's temperature (and therefore climate) include: CO2, H2O, CH4, NOx, and refrigerants (CFCs)</a:t>
            </a:r>
          </a:p>
          <a:p>
            <a:pPr marL="437006" indent="-437006" defTabSz="543305">
              <a:spcBef>
                <a:spcPts val="2200"/>
              </a:spcBef>
              <a:defRPr sz="3348"/>
            </a:pPr>
            <a:r>
              <a:t>Other gases which have no effect include Nitrogen, Oxygen, Argon, and Hydrogen.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vante Arrhenius"/>
          <p:cNvSpPr txBox="1">
            <a:spLocks noGrp="1"/>
          </p:cNvSpPr>
          <p:nvPr>
            <p:ph type="title"/>
          </p:nvPr>
        </p:nvSpPr>
        <p:spPr>
          <a:prstGeom prst="rect">
            <a:avLst/>
          </a:prstGeom>
        </p:spPr>
        <p:txBody>
          <a:bodyPr/>
          <a:lstStyle/>
          <a:p>
            <a:r>
              <a:t>Svante Arrhenius</a:t>
            </a:r>
          </a:p>
        </p:txBody>
      </p:sp>
      <p:sp>
        <p:nvSpPr>
          <p:cNvPr id="200" name="Swedish physicist / chemist,…"/>
          <p:cNvSpPr txBox="1">
            <a:spLocks noGrp="1"/>
          </p:cNvSpPr>
          <p:nvPr>
            <p:ph type="body" idx="1"/>
          </p:nvPr>
        </p:nvSpPr>
        <p:spPr>
          <a:prstGeom prst="rect">
            <a:avLst/>
          </a:prstGeom>
        </p:spPr>
        <p:txBody>
          <a:bodyPr/>
          <a:lstStyle/>
          <a:p>
            <a:pPr marL="399415" indent="-399415" defTabSz="496570">
              <a:spcBef>
                <a:spcPts val="2000"/>
              </a:spcBef>
              <a:defRPr sz="3060"/>
            </a:pPr>
            <a:r>
              <a:t>Swedish physicist / chemist, </a:t>
            </a:r>
          </a:p>
          <a:p>
            <a:pPr marL="399415" indent="-399415" defTabSz="496570">
              <a:spcBef>
                <a:spcPts val="2000"/>
              </a:spcBef>
              <a:defRPr sz="3060"/>
            </a:pPr>
            <a:r>
              <a:t>Nobel prize, 1903, for his work on electrochemistry, </a:t>
            </a:r>
          </a:p>
          <a:p>
            <a:pPr marL="399415" indent="-399415" defTabSz="496570">
              <a:spcBef>
                <a:spcPts val="2000"/>
              </a:spcBef>
              <a:defRPr sz="3060"/>
            </a:pPr>
            <a:r>
              <a:t>Also well known for his theory of acids and bases, </a:t>
            </a:r>
          </a:p>
          <a:p>
            <a:pPr marL="399415" indent="-399415" defTabSz="496570">
              <a:spcBef>
                <a:spcPts val="2000"/>
              </a:spcBef>
              <a:defRPr sz="3060"/>
            </a:pPr>
            <a:r>
              <a:t>Hobby: trying to explain how ice ages came about. </a:t>
            </a:r>
          </a:p>
          <a:p>
            <a:pPr marL="399415" indent="-399415" defTabSz="496570">
              <a:spcBef>
                <a:spcPts val="2000"/>
              </a:spcBef>
              <a:defRPr sz="3060"/>
            </a:pPr>
            <a:r>
              <a:t>He was the first to make a quantitative estimate of the change in Earth's temperature due to changes in CO2 levels:</a:t>
            </a:r>
          </a:p>
          <a:p>
            <a:pPr marL="399415" indent="-399415" defTabSz="496570">
              <a:spcBef>
                <a:spcPts val="2000"/>
              </a:spcBef>
              <a:defRPr sz="3060"/>
            </a:pPr>
            <a:r>
              <a:t>Cutting the concentration in Earth's atmosphere in half would lower the average temperature in Northern Europe by about 4-5 C--a temperature drop compatible with the ice ages. </a:t>
            </a:r>
          </a:p>
        </p:txBody>
      </p:sp>
      <p:pic>
        <p:nvPicPr>
          <p:cNvPr id="201" name="2.2.arrhenius.jpg" descr="2.2.arrhenius.jpg"/>
          <p:cNvPicPr>
            <a:picLocks noChangeAspect="1"/>
          </p:cNvPicPr>
          <p:nvPr/>
        </p:nvPicPr>
        <p:blipFill>
          <a:blip r:embed="rId2">
            <a:extLst/>
          </a:blip>
          <a:stretch>
            <a:fillRect/>
          </a:stretch>
        </p:blipFill>
        <p:spPr>
          <a:xfrm>
            <a:off x="10055645" y="-50800"/>
            <a:ext cx="2942805" cy="409573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Arrhenius’ friend"/>
          <p:cNvSpPr txBox="1">
            <a:spLocks noGrp="1"/>
          </p:cNvSpPr>
          <p:nvPr>
            <p:ph type="title"/>
          </p:nvPr>
        </p:nvSpPr>
        <p:spPr>
          <a:prstGeom prst="rect">
            <a:avLst/>
          </a:prstGeom>
        </p:spPr>
        <p:txBody>
          <a:bodyPr/>
          <a:lstStyle/>
          <a:p>
            <a:r>
              <a:t>Arrhenius’ friend</a:t>
            </a:r>
          </a:p>
        </p:txBody>
      </p:sp>
      <p:sp>
        <p:nvSpPr>
          <p:cNvPr id="204" name="He consulted a friend, Arvid Högbom, about the natural sources (and sinks) of CO2.…"/>
          <p:cNvSpPr txBox="1">
            <a:spLocks noGrp="1"/>
          </p:cNvSpPr>
          <p:nvPr>
            <p:ph type="body" idx="1"/>
          </p:nvPr>
        </p:nvSpPr>
        <p:spPr>
          <a:prstGeom prst="rect">
            <a:avLst/>
          </a:prstGeom>
        </p:spPr>
        <p:txBody>
          <a:bodyPr/>
          <a:lstStyle/>
          <a:p>
            <a:pPr marL="404113" indent="-404113" defTabSz="502412">
              <a:spcBef>
                <a:spcPts val="2000"/>
              </a:spcBef>
              <a:defRPr sz="3096"/>
            </a:pPr>
            <a:r>
              <a:rPr dirty="0"/>
              <a:t>He consulted a friend, </a:t>
            </a:r>
            <a:r>
              <a:rPr b="1" dirty="0" err="1"/>
              <a:t>Arvid</a:t>
            </a:r>
            <a:r>
              <a:rPr b="1" dirty="0"/>
              <a:t> </a:t>
            </a:r>
            <a:r>
              <a:rPr b="1" dirty="0" err="1"/>
              <a:t>Högbom</a:t>
            </a:r>
            <a:r>
              <a:rPr dirty="0"/>
              <a:t>, about the natural sources (and sinks) of CO2.</a:t>
            </a:r>
          </a:p>
          <a:p>
            <a:pPr marL="404113" indent="-404113" defTabSz="502412">
              <a:spcBef>
                <a:spcPts val="2000"/>
              </a:spcBef>
              <a:defRPr sz="3096"/>
            </a:pPr>
            <a:r>
              <a:rPr dirty="0"/>
              <a:t>It occurred to </a:t>
            </a:r>
            <a:r>
              <a:rPr dirty="0" err="1"/>
              <a:t>Högbom</a:t>
            </a:r>
            <a:r>
              <a:rPr dirty="0"/>
              <a:t> to make a comparison of the amount of CO2 from factories and other human activities with geochemical (natural) sources,, and he found that they were about the same amount. </a:t>
            </a:r>
          </a:p>
          <a:p>
            <a:pPr marL="404113" indent="-404113" defTabSz="502412">
              <a:spcBef>
                <a:spcPts val="2000"/>
              </a:spcBef>
              <a:defRPr sz="3096"/>
            </a:pPr>
            <a:r>
              <a:rPr dirty="0"/>
              <a:t>Arrhenius calculated the temperature change due to </a:t>
            </a:r>
            <a:r>
              <a:rPr b="1" dirty="0"/>
              <a:t>doubling</a:t>
            </a:r>
            <a:r>
              <a:rPr dirty="0"/>
              <a:t> the CO2 in the atmosphere, and estimated a temperature rise of 5-6 C</a:t>
            </a:r>
          </a:p>
          <a:p>
            <a:pPr marL="404113" indent="-404113" defTabSz="502412">
              <a:spcBef>
                <a:spcPts val="2000"/>
              </a:spcBef>
              <a:defRPr sz="3096"/>
            </a:pPr>
            <a:r>
              <a:rPr dirty="0"/>
              <a:t>But he thought it would take many centuries for this to happen.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harles Keeling"/>
          <p:cNvSpPr txBox="1">
            <a:spLocks noGrp="1"/>
          </p:cNvSpPr>
          <p:nvPr>
            <p:ph type="title"/>
          </p:nvPr>
        </p:nvSpPr>
        <p:spPr>
          <a:prstGeom prst="rect">
            <a:avLst/>
          </a:prstGeom>
        </p:spPr>
        <p:txBody>
          <a:bodyPr/>
          <a:lstStyle/>
          <a:p>
            <a:r>
              <a:t>Charles Keeling</a:t>
            </a:r>
          </a:p>
        </p:txBody>
      </p:sp>
      <p:sp>
        <p:nvSpPr>
          <p:cNvPr id="207" name="...Heard about Arrhenius' work, and wondered how levels had changed since then. He developed an instrument to measure carbon dioxide in Earths atmosphere as a graduate student. He used it in the mid-1950s and found:…"/>
          <p:cNvSpPr txBox="1">
            <a:spLocks noGrp="1"/>
          </p:cNvSpPr>
          <p:nvPr>
            <p:ph type="body" idx="1"/>
          </p:nvPr>
        </p:nvSpPr>
        <p:spPr>
          <a:prstGeom prst="rect">
            <a:avLst/>
          </a:prstGeom>
        </p:spPr>
        <p:txBody>
          <a:bodyPr/>
          <a:lstStyle/>
          <a:p>
            <a:pPr marL="380618" indent="-380618" defTabSz="473201">
              <a:spcBef>
                <a:spcPts val="1900"/>
              </a:spcBef>
              <a:defRPr sz="2916"/>
            </a:pPr>
            <a:r>
              <a:rPr dirty="0"/>
              <a:t>...Heard about Arrhenius' work, and wondered how levels had changed since then. He developed an instrument to measure carbon dioxide in Earths atmosphere as a graduate student. He used it in the mid-1950s and found: </a:t>
            </a:r>
          </a:p>
          <a:p>
            <a:pPr marL="380618" indent="-380618" defTabSz="473201">
              <a:spcBef>
                <a:spcPts val="1900"/>
              </a:spcBef>
              <a:defRPr sz="2916"/>
            </a:pPr>
            <a:r>
              <a:rPr dirty="0"/>
              <a:t>Carbon-dioxide levels were above those measured in the 19th century--Pre-industrial levels are now thought to have been about </a:t>
            </a:r>
            <a:r>
              <a:rPr b="1" dirty="0"/>
              <a:t>280 ppm</a:t>
            </a:r>
            <a:r>
              <a:rPr dirty="0"/>
              <a:t>. </a:t>
            </a:r>
          </a:p>
          <a:p>
            <a:pPr marL="380618" indent="-380618" defTabSz="473201">
              <a:spcBef>
                <a:spcPts val="1900"/>
              </a:spcBef>
              <a:defRPr sz="2916"/>
            </a:pPr>
            <a:r>
              <a:rPr dirty="0"/>
              <a:t>There was a strong seasonal variation in these levels. </a:t>
            </a:r>
          </a:p>
          <a:p>
            <a:pPr marL="380618" indent="-380618" defTabSz="473201">
              <a:spcBef>
                <a:spcPts val="1900"/>
              </a:spcBef>
              <a:defRPr sz="2916"/>
            </a:pPr>
            <a:r>
              <a:rPr dirty="0"/>
              <a:t>He finished his PhD, but thought it would be interesting to keep track of CO2 a little longer. But where to go for the best measurement??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Mauna Loa observatory"/>
          <p:cNvSpPr txBox="1">
            <a:spLocks noGrp="1"/>
          </p:cNvSpPr>
          <p:nvPr>
            <p:ph type="title"/>
          </p:nvPr>
        </p:nvSpPr>
        <p:spPr>
          <a:prstGeom prst="rect">
            <a:avLst/>
          </a:prstGeom>
        </p:spPr>
        <p:txBody>
          <a:bodyPr/>
          <a:lstStyle/>
          <a:p>
            <a:r>
              <a:t>Mauna Loa observatory</a:t>
            </a:r>
          </a:p>
        </p:txBody>
      </p:sp>
      <p:sp>
        <p:nvSpPr>
          <p:cNvPr id="210" name="Body"/>
          <p:cNvSpPr txBox="1">
            <a:spLocks noGrp="1"/>
          </p:cNvSpPr>
          <p:nvPr>
            <p:ph type="body" idx="1"/>
          </p:nvPr>
        </p:nvSpPr>
        <p:spPr>
          <a:prstGeom prst="rect">
            <a:avLst/>
          </a:prstGeom>
        </p:spPr>
        <p:txBody>
          <a:bodyPr/>
          <a:lstStyle/>
          <a:p>
            <a:pPr marL="187960" indent="-187960" defTabSz="233679">
              <a:spcBef>
                <a:spcPts val="900"/>
              </a:spcBef>
              <a:defRPr sz="1440"/>
            </a:pPr>
            <a:endParaRPr/>
          </a:p>
          <a:p>
            <a:pPr marL="187960" indent="-187960" defTabSz="233679">
              <a:spcBef>
                <a:spcPts val="900"/>
              </a:spcBef>
              <a:defRPr sz="1440"/>
            </a:pPr>
            <a:endParaRPr/>
          </a:p>
        </p:txBody>
      </p:sp>
      <p:pic>
        <p:nvPicPr>
          <p:cNvPr id="211" name="9.maunaloa.jpg" descr="9.maunaloa.jpg"/>
          <p:cNvPicPr>
            <a:picLocks noChangeAspect="1"/>
          </p:cNvPicPr>
          <p:nvPr/>
        </p:nvPicPr>
        <p:blipFill>
          <a:blip r:embed="rId2">
            <a:extLst/>
          </a:blip>
          <a:stretch>
            <a:fillRect/>
          </a:stretch>
        </p:blipFill>
        <p:spPr>
          <a:xfrm>
            <a:off x="508000" y="2628900"/>
            <a:ext cx="10235685" cy="4776653"/>
          </a:xfrm>
          <a:prstGeom prst="rect">
            <a:avLst/>
          </a:prstGeom>
          <a:ln w="12700">
            <a:miter lim="400000"/>
          </a:ln>
        </p:spPr>
      </p:pic>
      <p:pic>
        <p:nvPicPr>
          <p:cNvPr id="212" name="9.co2_data_mlo.png" descr="9.co2_data_mlo.png"/>
          <p:cNvPicPr>
            <a:picLocks noChangeAspect="1"/>
          </p:cNvPicPr>
          <p:nvPr/>
        </p:nvPicPr>
        <p:blipFill>
          <a:blip r:embed="rId3">
            <a:extLst/>
          </a:blip>
          <a:stretch>
            <a:fillRect/>
          </a:stretch>
        </p:blipFill>
        <p:spPr>
          <a:xfrm>
            <a:off x="507999" y="2628900"/>
            <a:ext cx="7757296" cy="5994273"/>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onfirmed by … Exxon"/>
          <p:cNvSpPr txBox="1">
            <a:spLocks noGrp="1"/>
          </p:cNvSpPr>
          <p:nvPr>
            <p:ph type="title"/>
          </p:nvPr>
        </p:nvSpPr>
        <p:spPr>
          <a:prstGeom prst="rect">
            <a:avLst/>
          </a:prstGeom>
        </p:spPr>
        <p:txBody>
          <a:bodyPr/>
          <a:lstStyle/>
          <a:p>
            <a:r>
              <a:t>Confirmed by … Exxon</a:t>
            </a:r>
          </a:p>
        </p:txBody>
      </p:sp>
      <p:sp>
        <p:nvSpPr>
          <p:cNvPr id="218" name="Exxon used its fleet of tankers to confirm the rise in the 70s.on  70s), and also concluded it was rising."/>
          <p:cNvSpPr txBox="1">
            <a:spLocks noGrp="1"/>
          </p:cNvSpPr>
          <p:nvPr>
            <p:ph type="body" idx="1"/>
          </p:nvPr>
        </p:nvSpPr>
        <p:spPr>
          <a:xfrm>
            <a:off x="508000" y="4206978"/>
            <a:ext cx="11988800" cy="6096000"/>
          </a:xfrm>
          <a:prstGeom prst="rect">
            <a:avLst/>
          </a:prstGeom>
        </p:spPr>
        <p:txBody>
          <a:bodyPr/>
          <a:lstStyle/>
          <a:p>
            <a:endParaRPr dirty="0"/>
          </a:p>
          <a:p>
            <a:pPr marL="0" indent="0" defTabSz="457200">
              <a:lnSpc>
                <a:spcPts val="2800"/>
              </a:lnSpc>
              <a:spcBef>
                <a:spcPts val="0"/>
              </a:spcBef>
              <a:buClrTx/>
              <a:buSzTx/>
              <a:buFontTx/>
              <a:buNone/>
              <a:defRPr sz="1200">
                <a:ln w="0" cap="flat">
                  <a:solidFill>
                    <a:srgbClr val="000000"/>
                  </a:solidFill>
                  <a:prstDash val="solid"/>
                  <a:miter lim="400000"/>
                </a:ln>
                <a:noFill/>
                <a:latin typeface="Times"/>
                <a:ea typeface="Times"/>
                <a:cs typeface="Times"/>
                <a:sym typeface="Times"/>
              </a:defRPr>
            </a:pPr>
            <a:endParaRPr dirty="0"/>
          </a:p>
          <a:p>
            <a:pPr marL="0" indent="0" defTabSz="457200">
              <a:lnSpc>
                <a:spcPts val="4200"/>
              </a:lnSpc>
              <a:spcBef>
                <a:spcPts val="0"/>
              </a:spcBef>
              <a:buClrTx/>
              <a:buSzTx/>
              <a:buFontTx/>
              <a:buNone/>
              <a:defRPr sz="2400">
                <a:ln w="0" cap="flat">
                  <a:solidFill>
                    <a:srgbClr val="000000"/>
                  </a:solidFill>
                  <a:prstDash val="solid"/>
                  <a:miter lim="400000"/>
                </a:ln>
                <a:noFill/>
                <a:latin typeface="Times"/>
                <a:ea typeface="Times"/>
                <a:cs typeface="Times"/>
                <a:sym typeface="Times"/>
              </a:defRPr>
            </a:pPr>
            <a:r>
              <a:rPr u="sng" dirty="0">
                <a:ln w="0" cap="flat">
                  <a:solidFill>
                    <a:srgbClr val="0000EE"/>
                  </a:solidFill>
                  <a:prstDash val="solid"/>
                  <a:miter lim="400000"/>
                </a:ln>
                <a:solidFill>
                  <a:srgbClr val="0000EE"/>
                </a:solidFill>
                <a:hlinkClick r:id="rId2"/>
              </a:rPr>
              <a:t>Exxon used its fleet of tankers</a:t>
            </a:r>
            <a:r>
              <a:rPr dirty="0">
                <a:solidFill>
                  <a:srgbClr val="0000EE"/>
                </a:solidFill>
              </a:rPr>
              <a:t> to confirm the rise in the 70s.</a:t>
            </a:r>
            <a:r>
              <a:rPr dirty="0"/>
              <a:t>on  70s), and also concluded it was rising.</a:t>
            </a:r>
          </a:p>
        </p:txBody>
      </p:sp>
      <p:pic>
        <p:nvPicPr>
          <p:cNvPr id="219" name="2.2.tanker.jpg" descr="2.2.tanker.jpg"/>
          <p:cNvPicPr>
            <a:picLocks noChangeAspect="1"/>
          </p:cNvPicPr>
          <p:nvPr/>
        </p:nvPicPr>
        <p:blipFill>
          <a:blip r:embed="rId3">
            <a:extLst/>
          </a:blip>
          <a:stretch>
            <a:fillRect/>
          </a:stretch>
        </p:blipFill>
        <p:spPr>
          <a:xfrm>
            <a:off x="508000" y="2628900"/>
            <a:ext cx="6756400" cy="42164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Jean-Baptiste Joseph Fourier"/>
          <p:cNvSpPr txBox="1">
            <a:spLocks noGrp="1"/>
          </p:cNvSpPr>
          <p:nvPr>
            <p:ph type="title"/>
          </p:nvPr>
        </p:nvSpPr>
        <p:spPr>
          <a:xfrm>
            <a:off x="508000" y="800100"/>
            <a:ext cx="8771087" cy="1219200"/>
          </a:xfrm>
          <a:prstGeom prst="rect">
            <a:avLst/>
          </a:prstGeom>
        </p:spPr>
        <p:txBody>
          <a:bodyPr/>
          <a:lstStyle>
            <a:lvl1pPr defTabSz="525779">
              <a:spcBef>
                <a:spcPts val="1400"/>
              </a:spcBef>
              <a:defRPr sz="6300"/>
            </a:lvl1pPr>
          </a:lstStyle>
          <a:p>
            <a:r>
              <a:t>Jean-Baptiste Joseph Fourier</a:t>
            </a:r>
          </a:p>
        </p:txBody>
      </p:sp>
      <p:sp>
        <p:nvSpPr>
          <p:cNvPr id="144" name="57 F is our present day estimate of Earth’s global average temperature.…"/>
          <p:cNvSpPr txBox="1">
            <a:spLocks noGrp="1"/>
          </p:cNvSpPr>
          <p:nvPr>
            <p:ph type="body" sz="half" idx="1"/>
          </p:nvPr>
        </p:nvSpPr>
        <p:spPr>
          <a:xfrm>
            <a:off x="482600" y="4281289"/>
            <a:ext cx="10871498" cy="4634111"/>
          </a:xfrm>
          <a:prstGeom prst="rect">
            <a:avLst/>
          </a:prstGeom>
        </p:spPr>
        <p:txBody>
          <a:bodyPr/>
          <a:lstStyle/>
          <a:p>
            <a:pPr marL="291338" indent="-291338" defTabSz="362204">
              <a:spcBef>
                <a:spcPts val="1400"/>
              </a:spcBef>
              <a:defRPr sz="2232"/>
            </a:pPr>
            <a:r>
              <a:rPr b="1" dirty="0"/>
              <a:t>57 F</a:t>
            </a:r>
            <a:r>
              <a:rPr dirty="0"/>
              <a:t> is our present day estimate of Earth’s global average temperature.  </a:t>
            </a:r>
          </a:p>
          <a:p>
            <a:pPr marL="291338" indent="-291338" defTabSz="362204">
              <a:spcBef>
                <a:spcPts val="1400"/>
              </a:spcBef>
              <a:defRPr sz="2232"/>
            </a:pPr>
            <a:r>
              <a:rPr dirty="0"/>
              <a:t>1820s - Fourier calculated the temperature of a body the size of Earth and our distance away from the sun. But it should be </a:t>
            </a:r>
            <a:r>
              <a:rPr dirty="0" err="1"/>
              <a:t>waaaaay</a:t>
            </a:r>
            <a:r>
              <a:rPr dirty="0"/>
              <a:t> colder.</a:t>
            </a:r>
          </a:p>
          <a:p>
            <a:pPr marL="291338" indent="-291338" defTabSz="362204">
              <a:spcBef>
                <a:spcPts val="1400"/>
              </a:spcBef>
              <a:defRPr sz="2232"/>
            </a:pPr>
            <a:r>
              <a:rPr dirty="0"/>
              <a:t>He considered the possibility that there was “something” in our atmosphere that kept some of the Sun’s warmth from leaking out, a sort of insulating blanket</a:t>
            </a:r>
            <a:r>
              <a:rPr lang="en-US" dirty="0"/>
              <a:t>. </a:t>
            </a:r>
            <a:r>
              <a:rPr dirty="0"/>
              <a:t>Sort of like a “Greenhouse”.</a:t>
            </a:r>
          </a:p>
          <a:p>
            <a:pPr marL="291338" indent="-291338" defTabSz="362204">
              <a:spcBef>
                <a:spcPts val="1400"/>
              </a:spcBef>
              <a:defRPr sz="2232"/>
            </a:pPr>
            <a:r>
              <a:rPr dirty="0"/>
              <a:t>Present day estimate: with no greenhouse gases in the atmosphere, Earth would be about 0 F. This 57 degree difference is the “natural greenhouse effect”.</a:t>
            </a:r>
          </a:p>
        </p:txBody>
      </p:sp>
      <p:pic>
        <p:nvPicPr>
          <p:cNvPr id="145" name="Joseph_Fourier_(circa_1820).jpg" descr="Joseph_Fourier_(circa_1820).jpg"/>
          <p:cNvPicPr>
            <a:picLocks noChangeAspect="1"/>
          </p:cNvPicPr>
          <p:nvPr/>
        </p:nvPicPr>
        <p:blipFill>
          <a:blip r:embed="rId2">
            <a:extLst/>
          </a:blip>
          <a:stretch>
            <a:fillRect/>
          </a:stretch>
        </p:blipFill>
        <p:spPr>
          <a:xfrm>
            <a:off x="9550400" y="88900"/>
            <a:ext cx="3352800" cy="3784600"/>
          </a:xfrm>
          <a:prstGeom prst="rect">
            <a:avLst/>
          </a:prstGeom>
          <a:ln w="12700">
            <a:miter lim="400000"/>
          </a:ln>
        </p:spPr>
      </p:pic>
      <p:sp>
        <p:nvSpPr>
          <p:cNvPr id="146" name="Fourier’s fish question: Why should a rock in space be anything but cold and miserable?"/>
          <p:cNvSpPr txBox="1"/>
          <p:nvPr/>
        </p:nvSpPr>
        <p:spPr>
          <a:xfrm>
            <a:off x="-1067" y="2513071"/>
            <a:ext cx="6920806"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dirty="0"/>
              <a:t>Fourier’s </a:t>
            </a:r>
            <a:r>
              <a:rPr lang="en-US" dirty="0"/>
              <a:t>"</a:t>
            </a:r>
            <a:r>
              <a:rPr dirty="0"/>
              <a:t>fish</a:t>
            </a:r>
            <a:r>
              <a:rPr lang="en-US" dirty="0"/>
              <a:t>"</a:t>
            </a:r>
            <a:r>
              <a:rPr dirty="0"/>
              <a:t> question: Why should a rock in space be anything but cold and miserable?</a:t>
            </a:r>
          </a:p>
        </p:txBody>
      </p:sp>
      <p:sp>
        <p:nvSpPr>
          <p:cNvPr id="147" name="https://en.wikipedia.org/wiki/File:Joseph_Fourier_(circa_1820).jpg"/>
          <p:cNvSpPr txBox="1"/>
          <p:nvPr/>
        </p:nvSpPr>
        <p:spPr>
          <a:xfrm>
            <a:off x="8604479" y="3873500"/>
            <a:ext cx="4355642"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100"/>
            </a:lvl1pPr>
          </a:lstStyle>
          <a:p>
            <a:r>
              <a:t>https://en.wikipedia.org/wiki/File:Joseph_Fourier_(circa_1820).jpg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New discoveries about Earth’s past"/>
          <p:cNvSpPr txBox="1">
            <a:spLocks noGrp="1"/>
          </p:cNvSpPr>
          <p:nvPr>
            <p:ph type="title"/>
          </p:nvPr>
        </p:nvSpPr>
        <p:spPr>
          <a:prstGeom prst="rect">
            <a:avLst/>
          </a:prstGeom>
        </p:spPr>
        <p:txBody>
          <a:bodyPr/>
          <a:lstStyle/>
          <a:p>
            <a:r>
              <a:t>New discoveries about Earth’s past</a:t>
            </a:r>
          </a:p>
        </p:txBody>
      </p:sp>
      <p:sp>
        <p:nvSpPr>
          <p:cNvPr id="150" name="Body"/>
          <p:cNvSpPr txBox="1">
            <a:spLocks noGrp="1"/>
          </p:cNvSpPr>
          <p:nvPr>
            <p:ph type="body" idx="1"/>
          </p:nvPr>
        </p:nvSpPr>
        <p:spPr>
          <a:xfrm>
            <a:off x="736600" y="1765300"/>
            <a:ext cx="11988800" cy="6856314"/>
          </a:xfrm>
          <a:prstGeom prst="rect">
            <a:avLst/>
          </a:prstGeom>
        </p:spPr>
        <p:txBody>
          <a:bodyPr/>
          <a:lstStyle/>
          <a:p>
            <a:endParaRPr/>
          </a:p>
        </p:txBody>
      </p:sp>
      <p:pic>
        <p:nvPicPr>
          <p:cNvPr id="151" name="EstoniaStone.jpg" descr="EstoniaStone.jpg"/>
          <p:cNvPicPr>
            <a:picLocks noChangeAspect="1"/>
          </p:cNvPicPr>
          <p:nvPr/>
        </p:nvPicPr>
        <p:blipFill>
          <a:blip r:embed="rId2">
            <a:extLst/>
          </a:blip>
          <a:stretch>
            <a:fillRect/>
          </a:stretch>
        </p:blipFill>
        <p:spPr>
          <a:xfrm>
            <a:off x="736600" y="1765300"/>
            <a:ext cx="11430000" cy="5803900"/>
          </a:xfrm>
          <a:prstGeom prst="rect">
            <a:avLst/>
          </a:prstGeom>
          <a:ln w="12700">
            <a:miter lim="400000"/>
          </a:ln>
        </p:spPr>
      </p:pic>
      <p:sp>
        <p:nvSpPr>
          <p:cNvPr id="152" name="Text"/>
          <p:cNvSpPr txBox="1"/>
          <p:nvPr/>
        </p:nvSpPr>
        <p:spPr>
          <a:xfrm>
            <a:off x="6164485" y="4622799"/>
            <a:ext cx="675830" cy="508001"/>
          </a:xfrm>
          <a:prstGeom prst="rect">
            <a:avLst/>
          </a:prstGeom>
          <a:ln w="12700">
            <a:miter lim="400000"/>
          </a:ln>
        </p:spPr>
        <p:txBody>
          <a:bodyPr wrap="none" lIns="50800" tIns="50800" rIns="50800" bIns="50800" anchor="ctr">
            <a:spAutoFit/>
          </a:bodyPr>
          <a:lstStyle/>
          <a:p>
            <a:endParaRPr/>
          </a:p>
        </p:txBody>
      </p:sp>
      <p:sp>
        <p:nvSpPr>
          <p:cNvPr id="153" name="An “erratic” boulder in Estonia"/>
          <p:cNvSpPr txBox="1"/>
          <p:nvPr/>
        </p:nvSpPr>
        <p:spPr>
          <a:xfrm>
            <a:off x="3945259" y="8356599"/>
            <a:ext cx="4326882"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An “erratic” boulder in Estonia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Erratic boulders"/>
          <p:cNvSpPr txBox="1">
            <a:spLocks noGrp="1"/>
          </p:cNvSpPr>
          <p:nvPr>
            <p:ph type="title"/>
          </p:nvPr>
        </p:nvSpPr>
        <p:spPr>
          <a:prstGeom prst="rect">
            <a:avLst/>
          </a:prstGeom>
        </p:spPr>
        <p:txBody>
          <a:bodyPr/>
          <a:lstStyle/>
          <a:p>
            <a:r>
              <a:t>Erratic boulders</a:t>
            </a:r>
          </a:p>
        </p:txBody>
      </p:sp>
      <p:sp>
        <p:nvSpPr>
          <p:cNvPr id="156" name="n the mid-1800s scientists became fascinated by &quot;erratic&quot; boulders. These are large rocks of a different type from most other local stone. It's as if they have been &quot;carried&quot; from another place.…"/>
          <p:cNvSpPr txBox="1">
            <a:spLocks noGrp="1"/>
          </p:cNvSpPr>
          <p:nvPr>
            <p:ph type="body" idx="1"/>
          </p:nvPr>
        </p:nvSpPr>
        <p:spPr>
          <a:prstGeom prst="rect">
            <a:avLst/>
          </a:prstGeom>
        </p:spPr>
        <p:txBody>
          <a:bodyPr/>
          <a:lstStyle/>
          <a:p>
            <a:pPr marL="338328" indent="-338328" defTabSz="420624">
              <a:spcBef>
                <a:spcPts val="1700"/>
              </a:spcBef>
              <a:defRPr sz="2592"/>
            </a:pPr>
            <a:r>
              <a:rPr dirty="0"/>
              <a:t>n the mid-1800s scientists became fascinated by "erratic" boulders. These are large rocks of a different type from most other local stone. It's as if they have been "carried" from another place. </a:t>
            </a:r>
          </a:p>
          <a:p>
            <a:pPr marL="338328" indent="-338328" defTabSz="420624">
              <a:spcBef>
                <a:spcPts val="1700"/>
              </a:spcBef>
              <a:defRPr sz="2592"/>
            </a:pPr>
            <a:r>
              <a:rPr dirty="0"/>
              <a:t>One early explanation was that a great flood had carried them from one place to another. </a:t>
            </a:r>
          </a:p>
          <a:p>
            <a:pPr marL="338328" indent="-338328" defTabSz="420624">
              <a:spcBef>
                <a:spcPts val="1700"/>
              </a:spcBef>
              <a:defRPr sz="2592"/>
            </a:pPr>
            <a:r>
              <a:rPr dirty="0"/>
              <a:t>Observant Swiss, among them the engineer Ignaz </a:t>
            </a:r>
            <a:r>
              <a:rPr dirty="0" err="1"/>
              <a:t>Venetz</a:t>
            </a:r>
            <a:r>
              <a:rPr dirty="0"/>
              <a:t>, noticed the boulders below glaciers</a:t>
            </a:r>
            <a:r>
              <a:rPr lang="en-US" dirty="0"/>
              <a:t>.  Had these moving “rivers of ice” carried the boulders along?</a:t>
            </a:r>
            <a:r>
              <a:rPr dirty="0"/>
              <a:t> </a:t>
            </a:r>
            <a:r>
              <a:rPr dirty="0" err="1"/>
              <a:t>Venetz</a:t>
            </a:r>
            <a:r>
              <a:rPr dirty="0"/>
              <a:t> proposed (1821) that much of Northern Europe had once been covered by glaciers. </a:t>
            </a:r>
          </a:p>
          <a:p>
            <a:pPr marL="338328" indent="-338328" defTabSz="420624">
              <a:spcBef>
                <a:spcPts val="1700"/>
              </a:spcBef>
              <a:defRPr sz="2592"/>
            </a:pPr>
            <a:r>
              <a:rPr dirty="0"/>
              <a:t>Louis Agassiz</a:t>
            </a:r>
            <a:r>
              <a:rPr lang="en-US" dirty="0"/>
              <a:t>, a naturalist and world renowned expert on fossil fish,</a:t>
            </a:r>
            <a:r>
              <a:rPr dirty="0"/>
              <a:t> </a:t>
            </a:r>
            <a:r>
              <a:rPr lang="en-US" dirty="0"/>
              <a:t>was</a:t>
            </a:r>
            <a:r>
              <a:rPr dirty="0"/>
              <a:t> convinced by Jean Charpentier and others to visit the Aar Glacier in the Swiss Jura…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Glacial landscape of Swiss Jura"/>
          <p:cNvSpPr txBox="1">
            <a:spLocks noGrp="1"/>
          </p:cNvSpPr>
          <p:nvPr>
            <p:ph type="title"/>
          </p:nvPr>
        </p:nvSpPr>
        <p:spPr>
          <a:prstGeom prst="rect">
            <a:avLst/>
          </a:prstGeom>
        </p:spPr>
        <p:txBody>
          <a:bodyPr/>
          <a:lstStyle/>
          <a:p>
            <a:r>
              <a:t>Glacial landscape of Swiss Jura</a:t>
            </a:r>
          </a:p>
        </p:txBody>
      </p:sp>
      <p:sp>
        <p:nvSpPr>
          <p:cNvPr id="159" name="Body"/>
          <p:cNvSpPr txBox="1">
            <a:spLocks noGrp="1"/>
          </p:cNvSpPr>
          <p:nvPr>
            <p:ph type="body" idx="1"/>
          </p:nvPr>
        </p:nvSpPr>
        <p:spPr>
          <a:prstGeom prst="rect">
            <a:avLst/>
          </a:prstGeom>
        </p:spPr>
        <p:txBody>
          <a:bodyPr/>
          <a:lstStyle/>
          <a:p>
            <a:pPr marL="187960" indent="-187960" defTabSz="233679">
              <a:spcBef>
                <a:spcPts val="900"/>
              </a:spcBef>
              <a:defRPr sz="1440"/>
            </a:pPr>
            <a:endParaRPr/>
          </a:p>
        </p:txBody>
      </p:sp>
      <p:pic>
        <p:nvPicPr>
          <p:cNvPr id="160" name="Lauteraar.jpg" descr="Lauteraar.jpg"/>
          <p:cNvPicPr>
            <a:picLocks noChangeAspect="1"/>
          </p:cNvPicPr>
          <p:nvPr/>
        </p:nvPicPr>
        <p:blipFill>
          <a:blip r:embed="rId2">
            <a:extLst/>
          </a:blip>
          <a:stretch>
            <a:fillRect/>
          </a:stretch>
        </p:blipFill>
        <p:spPr>
          <a:xfrm>
            <a:off x="508000" y="2628900"/>
            <a:ext cx="10656486" cy="599427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Ice ages"/>
          <p:cNvSpPr txBox="1">
            <a:spLocks noGrp="1"/>
          </p:cNvSpPr>
          <p:nvPr>
            <p:ph type="title"/>
          </p:nvPr>
        </p:nvSpPr>
        <p:spPr>
          <a:prstGeom prst="rect">
            <a:avLst/>
          </a:prstGeom>
        </p:spPr>
        <p:txBody>
          <a:bodyPr/>
          <a:lstStyle/>
          <a:p>
            <a:r>
              <a:t>Ice ages</a:t>
            </a:r>
          </a:p>
        </p:txBody>
      </p:sp>
      <p:sp>
        <p:nvSpPr>
          <p:cNvPr id="163" name="Invited (1837) to talk to Swiss Natural History Society about his specialty, fossil fish, Agassiz instead decided to talk about something completely different: He proposed that Earth's climate goes through drastic changes, and that the whole Northern Hemisphere had once been covered with glaciers."/>
          <p:cNvSpPr txBox="1">
            <a:spLocks noGrp="1"/>
          </p:cNvSpPr>
          <p:nvPr>
            <p:ph type="body" sz="half" idx="1"/>
          </p:nvPr>
        </p:nvSpPr>
        <p:spPr>
          <a:xfrm>
            <a:off x="8329513" y="2628900"/>
            <a:ext cx="4167287" cy="6096000"/>
          </a:xfrm>
          <a:prstGeom prst="rect">
            <a:avLst/>
          </a:prstGeom>
        </p:spPr>
        <p:txBody>
          <a:bodyPr/>
          <a:lstStyle>
            <a:lvl1pPr marL="324231" indent="-324231" defTabSz="403097">
              <a:spcBef>
                <a:spcPts val="1600"/>
              </a:spcBef>
              <a:defRPr sz="2484"/>
            </a:lvl1pPr>
          </a:lstStyle>
          <a:p>
            <a:r>
              <a:t>Invited (1837) to talk to Swiss Natural History Society about his specialty, fossil fish, Agassiz instead decided to talk about something completely different: He proposed that Earth's climate goes through drastic changes, and that the whole Northern Hemisphere had once been covered with glaciers. </a:t>
            </a:r>
          </a:p>
        </p:txBody>
      </p:sp>
      <p:pic>
        <p:nvPicPr>
          <p:cNvPr id="164" name="2.2.northern_icesheet.png" descr="2.2.northern_icesheet.png"/>
          <p:cNvPicPr>
            <a:picLocks noChangeAspect="1"/>
          </p:cNvPicPr>
          <p:nvPr/>
        </p:nvPicPr>
        <p:blipFill>
          <a:blip r:embed="rId2">
            <a:extLst/>
          </a:blip>
          <a:stretch>
            <a:fillRect/>
          </a:stretch>
        </p:blipFill>
        <p:spPr>
          <a:xfrm>
            <a:off x="-2678955" y="2178050"/>
            <a:ext cx="10629155" cy="779471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outhern Indiana (Brown County)"/>
          <p:cNvSpPr txBox="1">
            <a:spLocks noGrp="1"/>
          </p:cNvSpPr>
          <p:nvPr>
            <p:ph type="title"/>
          </p:nvPr>
        </p:nvSpPr>
        <p:spPr>
          <a:prstGeom prst="rect">
            <a:avLst/>
          </a:prstGeom>
        </p:spPr>
        <p:txBody>
          <a:bodyPr/>
          <a:lstStyle/>
          <a:p>
            <a:r>
              <a:t>Southern Indiana (Brown County)</a:t>
            </a:r>
          </a:p>
        </p:txBody>
      </p:sp>
      <p:sp>
        <p:nvSpPr>
          <p:cNvPr id="167" name="Body"/>
          <p:cNvSpPr txBox="1">
            <a:spLocks noGrp="1"/>
          </p:cNvSpPr>
          <p:nvPr>
            <p:ph type="body" idx="1"/>
          </p:nvPr>
        </p:nvSpPr>
        <p:spPr>
          <a:prstGeom prst="rect">
            <a:avLst/>
          </a:prstGeom>
        </p:spPr>
        <p:txBody>
          <a:bodyPr/>
          <a:lstStyle/>
          <a:p>
            <a:pPr marL="187960" indent="-187960" defTabSz="233679">
              <a:spcBef>
                <a:spcPts val="900"/>
              </a:spcBef>
              <a:defRPr sz="1440"/>
            </a:pPr>
            <a:endParaRPr/>
          </a:p>
        </p:txBody>
      </p:sp>
      <p:pic>
        <p:nvPicPr>
          <p:cNvPr id="168" name="2.2b.browncounty.jpg" descr="2.2b.browncounty.jpg"/>
          <p:cNvPicPr>
            <a:picLocks noChangeAspect="1"/>
          </p:cNvPicPr>
          <p:nvPr/>
        </p:nvPicPr>
        <p:blipFill>
          <a:blip r:embed="rId2">
            <a:extLst/>
          </a:blip>
          <a:stretch>
            <a:fillRect/>
          </a:stretch>
        </p:blipFill>
        <p:spPr>
          <a:xfrm>
            <a:off x="508000" y="2628900"/>
            <a:ext cx="8987047" cy="599427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Northern Indiana - Elkhart Prairie"/>
          <p:cNvSpPr txBox="1">
            <a:spLocks noGrp="1"/>
          </p:cNvSpPr>
          <p:nvPr>
            <p:ph type="title"/>
          </p:nvPr>
        </p:nvSpPr>
        <p:spPr>
          <a:prstGeom prst="rect">
            <a:avLst/>
          </a:prstGeom>
        </p:spPr>
        <p:txBody>
          <a:bodyPr/>
          <a:lstStyle/>
          <a:p>
            <a:r>
              <a:t>Northern Indiana - Elkhart Prairie</a:t>
            </a:r>
          </a:p>
        </p:txBody>
      </p:sp>
      <p:sp>
        <p:nvSpPr>
          <p:cNvPr id="171" name="Body"/>
          <p:cNvSpPr txBox="1">
            <a:spLocks noGrp="1"/>
          </p:cNvSpPr>
          <p:nvPr>
            <p:ph type="body" idx="1"/>
          </p:nvPr>
        </p:nvSpPr>
        <p:spPr>
          <a:prstGeom prst="rect">
            <a:avLst/>
          </a:prstGeom>
        </p:spPr>
        <p:txBody>
          <a:bodyPr/>
          <a:lstStyle/>
          <a:p>
            <a:pPr marL="187960" indent="-187960" defTabSz="233679">
              <a:spcBef>
                <a:spcPts val="900"/>
              </a:spcBef>
              <a:defRPr sz="1440"/>
            </a:pPr>
            <a:endParaRPr/>
          </a:p>
        </p:txBody>
      </p:sp>
      <p:pic>
        <p:nvPicPr>
          <p:cNvPr id="172" name="2.2b.goodyeargoshen.jpg" descr="2.2b.goodyeargoshen.jpg"/>
          <p:cNvPicPr>
            <a:picLocks noChangeAspect="1"/>
          </p:cNvPicPr>
          <p:nvPr/>
        </p:nvPicPr>
        <p:blipFill>
          <a:blip r:embed="rId2">
            <a:extLst/>
          </a:blip>
          <a:stretch>
            <a:fillRect/>
          </a:stretch>
        </p:blipFill>
        <p:spPr>
          <a:xfrm>
            <a:off x="507999" y="2628900"/>
            <a:ext cx="7992366" cy="599427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EuniceFoote_Illustration_620.jpg" descr="EuniceFoote_Illustration_620.jpg"/>
          <p:cNvPicPr>
            <a:picLocks noChangeAspect="1"/>
          </p:cNvPicPr>
          <p:nvPr/>
        </p:nvPicPr>
        <p:blipFill>
          <a:blip r:embed="rId2">
            <a:extLst/>
          </a:blip>
          <a:stretch>
            <a:fillRect/>
          </a:stretch>
        </p:blipFill>
        <p:spPr>
          <a:xfrm>
            <a:off x="5130800" y="0"/>
            <a:ext cx="7874000" cy="3759200"/>
          </a:xfrm>
          <a:prstGeom prst="rect">
            <a:avLst/>
          </a:prstGeom>
          <a:ln w="12700">
            <a:miter lim="400000"/>
          </a:ln>
        </p:spPr>
      </p:pic>
      <p:sp>
        <p:nvSpPr>
          <p:cNvPr id="175" name="Eunice Foote"/>
          <p:cNvSpPr txBox="1">
            <a:spLocks noGrp="1"/>
          </p:cNvSpPr>
          <p:nvPr>
            <p:ph type="title"/>
          </p:nvPr>
        </p:nvSpPr>
        <p:spPr>
          <a:xfrm>
            <a:off x="508000" y="800100"/>
            <a:ext cx="4488210" cy="1219200"/>
          </a:xfrm>
          <a:prstGeom prst="rect">
            <a:avLst/>
          </a:prstGeom>
        </p:spPr>
        <p:txBody>
          <a:bodyPr/>
          <a:lstStyle>
            <a:lvl1pPr defTabSz="566674">
              <a:spcBef>
                <a:spcPts val="1500"/>
              </a:spcBef>
              <a:defRPr sz="6790"/>
            </a:lvl1pPr>
          </a:lstStyle>
          <a:p>
            <a:r>
              <a:t>Eunice Foote</a:t>
            </a:r>
          </a:p>
        </p:txBody>
      </p:sp>
      <p:sp>
        <p:nvSpPr>
          <p:cNvPr id="176" name="Born in Goshen! July 17, 1819 - 200 years ago this summer!…"/>
          <p:cNvSpPr txBox="1">
            <a:spLocks noGrp="1"/>
          </p:cNvSpPr>
          <p:nvPr>
            <p:ph type="body" idx="1"/>
          </p:nvPr>
        </p:nvSpPr>
        <p:spPr>
          <a:xfrm>
            <a:off x="508000" y="2628900"/>
            <a:ext cx="10051802" cy="6096000"/>
          </a:xfrm>
          <a:prstGeom prst="rect">
            <a:avLst/>
          </a:prstGeom>
        </p:spPr>
        <p:txBody>
          <a:bodyPr/>
          <a:lstStyle/>
          <a:p>
            <a:r>
              <a:rPr dirty="0"/>
              <a:t>Born in Goshen!</a:t>
            </a:r>
            <a:br>
              <a:rPr dirty="0"/>
            </a:br>
            <a:r>
              <a:rPr dirty="0"/>
              <a:t>July 17, 1819 - 200 years ago this summer!</a:t>
            </a:r>
          </a:p>
          <a:p>
            <a:r>
              <a:rPr dirty="0"/>
              <a:t>Daughter of Isaac Newton, Jr., a farmer from Goshen,… </a:t>
            </a:r>
            <a:r>
              <a:rPr b="1" dirty="0"/>
              <a:t>Connecticut</a:t>
            </a:r>
            <a:r>
              <a:rPr dirty="0"/>
              <a:t> that is…</a:t>
            </a:r>
          </a:p>
          <a:p>
            <a:r>
              <a:rPr dirty="0"/>
              <a:t>Signatory of the “Declaration of Sentiments</a:t>
            </a:r>
          </a:p>
        </p:txBody>
      </p:sp>
      <p:sp>
        <p:nvSpPr>
          <p:cNvPr id="177" name="Hidden figure in  climate research"/>
          <p:cNvSpPr txBox="1"/>
          <p:nvPr/>
        </p:nvSpPr>
        <p:spPr>
          <a:xfrm>
            <a:off x="-901068" y="2222549"/>
            <a:ext cx="4551413" cy="223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939800" lvl="1" indent="-469900" algn="l">
              <a:spcBef>
                <a:spcPts val="2400"/>
              </a:spcBef>
              <a:buClr>
                <a:srgbClr val="929292"/>
              </a:buClr>
              <a:buSzPct val="60000"/>
              <a:buFont typeface="Zapf Dingbats"/>
              <a:buChar char="❖"/>
              <a:defRPr sz="3600"/>
            </a:pPr>
            <a:r>
              <a:t>Hidden figure in </a:t>
            </a:r>
            <a:br/>
            <a:r>
              <a:t>climate research</a:t>
            </a:r>
          </a:p>
        </p:txBody>
      </p:sp>
      <p:grpSp>
        <p:nvGrpSpPr>
          <p:cNvPr id="180" name="Image Gallery"/>
          <p:cNvGrpSpPr/>
          <p:nvPr/>
        </p:nvGrpSpPr>
        <p:grpSpPr>
          <a:xfrm>
            <a:off x="914400" y="7716142"/>
            <a:ext cx="6135093" cy="2168973"/>
            <a:chOff x="0" y="0"/>
            <a:chExt cx="6135092" cy="2168971"/>
          </a:xfrm>
        </p:grpSpPr>
        <p:pic>
          <p:nvPicPr>
            <p:cNvPr id="178" name="declaration_sentiments_foote_620.jpg" descr="declaration_sentiments_foote_620.jpg"/>
            <p:cNvPicPr>
              <a:picLocks noChangeAspect="1"/>
            </p:cNvPicPr>
            <p:nvPr/>
          </p:nvPicPr>
          <p:blipFill>
            <a:blip r:embed="rId3">
              <a:extLst/>
            </a:blip>
            <a:srcRect t="30300" b="30300"/>
            <a:stretch>
              <a:fillRect/>
            </a:stretch>
          </p:blipFill>
          <p:spPr>
            <a:xfrm>
              <a:off x="0" y="0"/>
              <a:ext cx="6135093" cy="1610172"/>
            </a:xfrm>
            <a:prstGeom prst="rect">
              <a:avLst/>
            </a:prstGeom>
            <a:ln w="12700" cap="flat">
              <a:noFill/>
              <a:miter lim="400000"/>
            </a:ln>
            <a:effectLst/>
          </p:spPr>
        </p:pic>
        <p:sp>
          <p:nvSpPr>
            <p:cNvPr id="179" name="Type to enter a caption."/>
            <p:cNvSpPr/>
            <p:nvPr/>
          </p:nvSpPr>
          <p:spPr>
            <a:xfrm>
              <a:off x="0" y="1686371"/>
              <a:ext cx="6135093"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endParaRPr dirty="0"/>
            </a:p>
          </p:txBody>
        </p:sp>
      </p:grpSp>
      <p:pic>
        <p:nvPicPr>
          <p:cNvPr id="181" name="Image" descr="Image"/>
          <p:cNvPicPr>
            <a:picLocks noChangeAspect="1"/>
          </p:cNvPicPr>
          <p:nvPr/>
        </p:nvPicPr>
        <p:blipFill>
          <a:blip r:embed="rId4">
            <a:extLst/>
          </a:blip>
          <a:stretch>
            <a:fillRect/>
          </a:stretch>
        </p:blipFill>
        <p:spPr>
          <a:xfrm>
            <a:off x="7372350" y="7733828"/>
            <a:ext cx="4254500" cy="1574801"/>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1021</Words>
  <Application>Microsoft Macintosh PowerPoint</Application>
  <PresentationFormat>Custom</PresentationFormat>
  <Paragraphs>64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Bodoni SvtyTwo ITC TT-Book</vt:lpstr>
      <vt:lpstr>Helvetica</vt:lpstr>
      <vt:lpstr>Helvetica Neue</vt:lpstr>
      <vt:lpstr>Palatino</vt:lpstr>
      <vt:lpstr>Times</vt:lpstr>
      <vt:lpstr>Zapf Dingbats</vt:lpstr>
      <vt:lpstr>New_Template4</vt:lpstr>
      <vt:lpstr>History</vt:lpstr>
      <vt:lpstr>Jean-Baptiste Joseph Fourier</vt:lpstr>
      <vt:lpstr>New discoveries about Earth’s past</vt:lpstr>
      <vt:lpstr>Erratic boulders</vt:lpstr>
      <vt:lpstr>Glacial landscape of Swiss Jura</vt:lpstr>
      <vt:lpstr>Ice ages</vt:lpstr>
      <vt:lpstr>Southern Indiana (Brown County)</vt:lpstr>
      <vt:lpstr>Northern Indiana - Elkhart Prairie</vt:lpstr>
      <vt:lpstr>Eunice Foote</vt:lpstr>
      <vt:lpstr>PowerPoint Presentation</vt:lpstr>
      <vt:lpstr>PowerPoint Presentation</vt:lpstr>
      <vt:lpstr>John Tyndall</vt:lpstr>
      <vt:lpstr>Greenhouse Gases</vt:lpstr>
      <vt:lpstr>Svante Arrhenius</vt:lpstr>
      <vt:lpstr>Arrhenius’ friend</vt:lpstr>
      <vt:lpstr>Charles Keeling</vt:lpstr>
      <vt:lpstr>Mauna Loa observatory</vt:lpstr>
      <vt:lpstr>Confirmed by … Exxon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dc:title>
  <cp:lastModifiedBy>Microsoft Office User</cp:lastModifiedBy>
  <cp:revision>3</cp:revision>
  <dcterms:modified xsi:type="dcterms:W3CDTF">2021-02-24T04:15:21Z</dcterms:modified>
</cp:coreProperties>
</file>